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67" r:id="rId5"/>
    <p:sldId id="26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122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6" name="Picture 8" descr="NSE_ppTemplate_R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6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0" y="3043238"/>
            <a:ext cx="6934200" cy="60960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419600"/>
            <a:ext cx="6858000" cy="1447800"/>
          </a:xfrm>
        </p:spPr>
        <p:txBody>
          <a:bodyPr lIns="0" tIns="0" rIns="0" bIns="0"/>
          <a:lstStyle>
            <a:lvl1pPr marL="0" indent="0">
              <a:lnSpc>
                <a:spcPct val="90000"/>
              </a:lnSpc>
              <a:buFont typeface="Arial" pitchFamily="34" charset="0"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524000" y="6248400"/>
            <a:ext cx="1219200" cy="381000"/>
          </a:xfrm>
        </p:spPr>
        <p:txBody>
          <a:bodyPr tIns="0" bIns="0" anchor="b"/>
          <a:lstStyle>
            <a:lvl1pPr>
              <a:defRPr>
                <a:solidFill>
                  <a:schemeClr val="bg1"/>
                </a:solidFill>
                <a:latin typeface="GillSans Light" pitchFamily="-32" charset="0"/>
              </a:defRPr>
            </a:lvl1pPr>
          </a:lstStyle>
          <a:p>
            <a:fld id="{A748E8F4-2B78-4ADD-93FF-EED96367F11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2971800" y="6248400"/>
            <a:ext cx="5410200" cy="381000"/>
          </a:xfrm>
        </p:spPr>
        <p:txBody>
          <a:bodyPr lIns="0" tIns="0" rIns="0" bIns="0" anchor="b"/>
          <a:lstStyle>
            <a:lvl1pPr>
              <a:defRPr>
                <a:solidFill>
                  <a:schemeClr val="bg1"/>
                </a:solidFill>
                <a:latin typeface="GillSans Light" pitchFamily="-32" charset="0"/>
              </a:defRPr>
            </a:lvl1pPr>
          </a:lstStyle>
          <a:p>
            <a:endParaRPr lang="en-US"/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3048000" y="5029200"/>
            <a:ext cx="3810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538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38900" y="1219200"/>
            <a:ext cx="2019300" cy="487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219200"/>
            <a:ext cx="5905500" cy="487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713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0772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392113" y="2286000"/>
            <a:ext cx="3956050" cy="38100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00563" y="2286000"/>
            <a:ext cx="3957637" cy="381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92113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48400"/>
            <a:ext cx="5638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24800" y="62484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12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0772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92113" y="2286000"/>
            <a:ext cx="3956050" cy="381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500563" y="2286000"/>
            <a:ext cx="3957637" cy="38100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92113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48400"/>
            <a:ext cx="5638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24800" y="62484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932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0772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392113" y="2286000"/>
            <a:ext cx="8066087" cy="3810000"/>
          </a:xfrm>
        </p:spPr>
        <p:txBody>
          <a:bodyPr/>
          <a:lstStyle/>
          <a:p>
            <a:r>
              <a:rPr lang="en-US" smtClean="0"/>
              <a:t>Click icon to add SmartArt graphic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2113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7400" y="6248400"/>
            <a:ext cx="5638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2484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307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0772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92113" y="2286000"/>
            <a:ext cx="8066087" cy="38100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2113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7400" y="6248400"/>
            <a:ext cx="5638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2484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668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0772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92113" y="2286000"/>
            <a:ext cx="8066087" cy="38100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2113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7400" y="6248400"/>
            <a:ext cx="5638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2484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38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0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689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2113" y="2286000"/>
            <a:ext cx="395605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0563" y="2286000"/>
            <a:ext cx="3957637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360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82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338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831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46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48E8F4-2B78-4ADD-93FF-EED96367F11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203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219200"/>
            <a:ext cx="8077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3" y="2286000"/>
            <a:ext cx="8066087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92113" y="6248400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A748E8F4-2B78-4ADD-93FF-EED96367F117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7400" y="6248400"/>
            <a:ext cx="563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24840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9BE9AE6B-1EA3-4E38-B602-C9C6AD53F9A9}" type="slidenum">
              <a:rPr lang="en-US" smtClean="0"/>
              <a:t>‹#›</a:t>
            </a:fld>
            <a:endParaRPr lang="en-US"/>
          </a:p>
        </p:txBody>
      </p:sp>
      <p:pic>
        <p:nvPicPr>
          <p:cNvPr id="21512" name="Picture 8" descr="NSE_ppTemplate-P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4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2"/>
          </a:solidFill>
          <a:latin typeface="GillSans" pitchFamily="-32" charset="0"/>
          <a:ea typeface="ＭＳ Ｐゴシック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2"/>
          </a:solidFill>
          <a:latin typeface="GillSans" pitchFamily="-32" charset="0"/>
          <a:ea typeface="ＭＳ Ｐゴシック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2"/>
          </a:solidFill>
          <a:latin typeface="GillSans" pitchFamily="-32" charset="0"/>
          <a:ea typeface="ＭＳ Ｐゴシック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2"/>
          </a:solidFill>
          <a:latin typeface="GillSans" pitchFamily="-32" charset="0"/>
          <a:ea typeface="ＭＳ Ｐゴシック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2"/>
          </a:solidFill>
          <a:latin typeface="GillSans" pitchFamily="-32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2"/>
          </a:solidFill>
          <a:latin typeface="GillSans" pitchFamily="-32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2"/>
          </a:solidFill>
          <a:latin typeface="GillSans" pitchFamily="-32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2"/>
          </a:solidFill>
          <a:latin typeface="GillSans" pitchFamily="-32" charset="0"/>
          <a:ea typeface="ＭＳ Ｐゴシック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1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eb.mit.edu/nse/education/grad/phd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PhD Qualifying </a:t>
            </a:r>
            <a:r>
              <a:rPr lang="en-US" dirty="0" smtClean="0"/>
              <a:t>exam process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Benoit Forget</a:t>
            </a:r>
          </a:p>
          <a:p>
            <a:r>
              <a:rPr lang="en-US" dirty="0" smtClean="0"/>
              <a:t>Qualifying Exam Coordinator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86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077200" cy="762000"/>
          </a:xfrm>
        </p:spPr>
        <p:txBody>
          <a:bodyPr/>
          <a:lstStyle/>
          <a:p>
            <a:pPr algn="ctr"/>
            <a:r>
              <a:rPr lang="en-US" dirty="0" smtClean="0"/>
              <a:t>Module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13" y="2590800"/>
            <a:ext cx="8066087" cy="3505200"/>
          </a:xfrm>
        </p:spPr>
        <p:txBody>
          <a:bodyPr/>
          <a:lstStyle/>
          <a:p>
            <a:r>
              <a:rPr lang="en-US" dirty="0" smtClean="0"/>
              <a:t>6 modules (half-semester) based on the core of our discipline</a:t>
            </a:r>
          </a:p>
          <a:p>
            <a:pPr lvl="1"/>
            <a:r>
              <a:rPr lang="en-US" sz="1800" dirty="0" smtClean="0"/>
              <a:t>22.11: Applied Nuclear Physics</a:t>
            </a:r>
          </a:p>
          <a:p>
            <a:pPr lvl="1"/>
            <a:r>
              <a:rPr lang="en-US" sz="1800" dirty="0" smtClean="0"/>
              <a:t>22.12</a:t>
            </a:r>
            <a:r>
              <a:rPr lang="en-US" sz="1800" dirty="0"/>
              <a:t>: Radiation Interactions, Control, and </a:t>
            </a:r>
            <a:r>
              <a:rPr lang="en-US" sz="1800" dirty="0" smtClean="0"/>
              <a:t>Measurement</a:t>
            </a:r>
          </a:p>
          <a:p>
            <a:pPr lvl="1"/>
            <a:r>
              <a:rPr lang="en-US" sz="1800" dirty="0"/>
              <a:t>22.13: Nuclear Energy </a:t>
            </a:r>
            <a:r>
              <a:rPr lang="en-US" sz="1800" dirty="0" smtClean="0"/>
              <a:t>Systems</a:t>
            </a:r>
          </a:p>
          <a:p>
            <a:pPr lvl="1"/>
            <a:r>
              <a:rPr lang="en-US" sz="1800" dirty="0"/>
              <a:t>22.14: Materials in Nuclear </a:t>
            </a:r>
            <a:r>
              <a:rPr lang="en-US" sz="1800" dirty="0" smtClean="0"/>
              <a:t>Engineering</a:t>
            </a:r>
          </a:p>
          <a:p>
            <a:pPr lvl="1"/>
            <a:r>
              <a:rPr lang="en-US" sz="1800" dirty="0"/>
              <a:t>22.15: Essential Numerical </a:t>
            </a:r>
            <a:r>
              <a:rPr lang="en-US" sz="1800" dirty="0" smtClean="0"/>
              <a:t>Methods</a:t>
            </a:r>
          </a:p>
          <a:p>
            <a:pPr lvl="1"/>
            <a:r>
              <a:rPr lang="en-US" sz="1800" dirty="0"/>
              <a:t>22.16: Nuclear Technology and </a:t>
            </a:r>
            <a:r>
              <a:rPr lang="en-US" sz="1800" dirty="0" smtClean="0"/>
              <a:t>Society</a:t>
            </a:r>
          </a:p>
          <a:p>
            <a:pPr lvl="1"/>
            <a:r>
              <a:rPr lang="en-US" sz="1800" dirty="0" smtClean="0"/>
              <a:t>Students are not obligated to take the 6 modules, but must take the final exam in each.</a:t>
            </a:r>
          </a:p>
          <a:p>
            <a:pPr lvl="1"/>
            <a:r>
              <a:rPr lang="en-US" sz="1800" dirty="0" smtClean="0"/>
              <a:t>Students must complete all 6 modules final exams with a final exam GPA of 4.0 or better within their first 2 years of graduate school.</a:t>
            </a:r>
          </a:p>
        </p:txBody>
      </p:sp>
      <p:sp>
        <p:nvSpPr>
          <p:cNvPr id="4" name="Rounded Rectangle 3"/>
          <p:cNvSpPr/>
          <p:nvPr/>
        </p:nvSpPr>
        <p:spPr bwMode="auto">
          <a:xfrm>
            <a:off x="1981200" y="2061498"/>
            <a:ext cx="838200" cy="2286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Sans" pitchFamily="-32" charset="0"/>
                <a:ea typeface="ＭＳ Ｐゴシック" pitchFamily="34" charset="-128"/>
              </a:rPr>
              <a:t>22.11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illSans" pitchFamily="-32" charset="0"/>
              <a:ea typeface="ＭＳ Ｐゴシック" pitchFamily="34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971800" y="2061498"/>
            <a:ext cx="838200" cy="2286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Sans" pitchFamily="-32" charset="0"/>
                <a:ea typeface="ＭＳ Ｐゴシック" pitchFamily="34" charset="-128"/>
              </a:rPr>
              <a:t>22.12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illSans" pitchFamily="-32" charset="0"/>
              <a:ea typeface="ＭＳ Ｐゴシック" pitchFamily="34" charset="-128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962400" y="2069068"/>
            <a:ext cx="838200" cy="2286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Sans" pitchFamily="-32" charset="0"/>
                <a:ea typeface="ＭＳ Ｐゴシック" pitchFamily="34" charset="-128"/>
              </a:rPr>
              <a:t>22.13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illSans" pitchFamily="-32" charset="0"/>
              <a:ea typeface="ＭＳ Ｐゴシック" pitchFamily="34" charset="-128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4953000" y="2069068"/>
            <a:ext cx="838200" cy="2286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Sans" pitchFamily="-32" charset="0"/>
                <a:ea typeface="ＭＳ Ｐゴシック" pitchFamily="34" charset="-128"/>
              </a:rPr>
              <a:t>22.14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illSans" pitchFamily="-32" charset="0"/>
              <a:ea typeface="ＭＳ Ｐゴシック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3133" y="1998702"/>
            <a:ext cx="145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Students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 bwMode="auto">
          <a:xfrm>
            <a:off x="5943600" y="2061498"/>
            <a:ext cx="838200" cy="2286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Sans" pitchFamily="-32" charset="0"/>
                <a:ea typeface="ＭＳ Ｐゴシック" pitchFamily="34" charset="-128"/>
              </a:rPr>
              <a:t>22.15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illSans" pitchFamily="-32" charset="0"/>
              <a:ea typeface="ＭＳ Ｐゴシック" pitchFamily="34" charset="-128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6939455" y="2069068"/>
            <a:ext cx="838200" cy="2286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Sans" pitchFamily="-32" charset="0"/>
                <a:ea typeface="ＭＳ Ｐゴシック" pitchFamily="34" charset="-128"/>
              </a:rPr>
              <a:t>22.16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illSans" pitchFamily="-32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87178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077200" cy="457200"/>
          </a:xfrm>
        </p:spPr>
        <p:txBody>
          <a:bodyPr/>
          <a:lstStyle/>
          <a:p>
            <a:pPr algn="ctr"/>
            <a:r>
              <a:rPr lang="en-US" dirty="0" smtClean="0"/>
              <a:t>Field of Specialization (</a:t>
            </a:r>
            <a:r>
              <a:rPr lang="en-US" dirty="0" err="1" smtClean="0"/>
              <a:t>FoS</a:t>
            </a:r>
            <a:r>
              <a:rPr lang="en-US" dirty="0" smtClean="0"/>
              <a:t>) Requirement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13" y="3810000"/>
            <a:ext cx="8066087" cy="2667000"/>
          </a:xfrm>
        </p:spPr>
        <p:txBody>
          <a:bodyPr/>
          <a:lstStyle/>
          <a:p>
            <a:r>
              <a:rPr lang="en-US" dirty="0" smtClean="0"/>
              <a:t>A list of qualifying subjects is provided for each area.</a:t>
            </a:r>
          </a:p>
          <a:p>
            <a:r>
              <a:rPr lang="en-US" dirty="0" smtClean="0"/>
              <a:t>Students </a:t>
            </a:r>
            <a:r>
              <a:rPr lang="en-US" dirty="0"/>
              <a:t>must complete three graduate level 12-unit (or greater than 12-unit) subjects within their chosen field of specialization with a GPA of 4.0 or higher.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4600" y="1828800"/>
            <a:ext cx="4495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Nuclear Reactor Engineering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Nuclear Reactor Physics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Nuclear Materials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Fusion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Nuclear Science and Technology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Nuclear Security and Policy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978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0778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Oral Examination Requirement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4040188" cy="639762"/>
          </a:xfrm>
        </p:spPr>
        <p:txBody>
          <a:bodyPr/>
          <a:lstStyle/>
          <a:p>
            <a:pPr algn="ctr"/>
            <a:r>
              <a:rPr lang="en-US" dirty="0" smtClean="0"/>
              <a:t>First Part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2087562"/>
            <a:ext cx="4040188" cy="2732088"/>
          </a:xfrm>
        </p:spPr>
        <p:txBody>
          <a:bodyPr/>
          <a:lstStyle/>
          <a:p>
            <a:r>
              <a:rPr lang="en-US" sz="2000" dirty="0" smtClean="0"/>
              <a:t>Student prepares a 5-10 page formulating a research plan in the chosen field.</a:t>
            </a:r>
          </a:p>
          <a:p>
            <a:r>
              <a:rPr lang="en-US" sz="2000" dirty="0" smtClean="0"/>
              <a:t>Student is given 15 minutes to present his/her plan followed by 45 minutes for questioning.</a:t>
            </a:r>
            <a:endParaRPr lang="en-US" sz="2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1447800"/>
            <a:ext cx="4041775" cy="639762"/>
          </a:xfrm>
        </p:spPr>
        <p:txBody>
          <a:bodyPr/>
          <a:lstStyle/>
          <a:p>
            <a:pPr algn="ctr"/>
            <a:r>
              <a:rPr lang="en-US" dirty="0" smtClean="0"/>
              <a:t>Second Part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2087562"/>
            <a:ext cx="4041775" cy="2732088"/>
          </a:xfrm>
        </p:spPr>
        <p:txBody>
          <a:bodyPr/>
          <a:lstStyle/>
          <a:p>
            <a:r>
              <a:rPr lang="en-US" sz="2000" dirty="0" smtClean="0"/>
              <a:t>Faculty prepares a question in the broad area of the selected field of specialization.</a:t>
            </a:r>
          </a:p>
          <a:p>
            <a:r>
              <a:rPr lang="en-US" sz="2000" dirty="0" smtClean="0"/>
              <a:t>Student is given 1 hour to develop an answer to the question and following questions exploring the broad field.</a:t>
            </a:r>
            <a:endParaRPr lang="en-US" sz="2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92113" y="4819650"/>
            <a:ext cx="8066087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b="1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800" b="1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kern="0" dirty="0" smtClean="0"/>
              <a:t>Committee is composed of a minimum of 4 faculty members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kern="0" dirty="0" smtClean="0"/>
              <a:t>Committee will assign a grade of </a:t>
            </a:r>
            <a:r>
              <a:rPr lang="en-US" sz="1800" b="0" i="1" kern="0" dirty="0" smtClean="0"/>
              <a:t>pass, marginal performance</a:t>
            </a:r>
            <a:r>
              <a:rPr lang="en-US" sz="1800" b="0" kern="0" dirty="0" smtClean="0"/>
              <a:t> or </a:t>
            </a:r>
            <a:r>
              <a:rPr lang="en-US" sz="1800" b="0" i="1" kern="0" dirty="0" smtClean="0"/>
              <a:t>fail</a:t>
            </a:r>
            <a:r>
              <a:rPr lang="en-US" sz="1800" b="0" kern="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kern="0" dirty="0" smtClean="0"/>
              <a:t>Students are allowed 2 attempts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0" kern="0" dirty="0" smtClean="0"/>
              <a:t>Must have a GPA &gt;4.0 to take oral exam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kern="0" dirty="0" smtClean="0"/>
              <a:t>Exams are offered in early February and late May of each year.</a:t>
            </a:r>
            <a:endParaRPr lang="en-US" sz="1400" b="0" kern="0" dirty="0" smtClean="0"/>
          </a:p>
        </p:txBody>
      </p:sp>
    </p:spTree>
    <p:extLst>
      <p:ext uri="{BB962C8B-B14F-4D97-AF65-F5344CB8AC3E}">
        <p14:creationId xmlns:p14="http://schemas.microsoft.com/office/powerpoint/2010/main" val="1734005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077200" cy="457200"/>
          </a:xfrm>
        </p:spPr>
        <p:txBody>
          <a:bodyPr/>
          <a:lstStyle/>
          <a:p>
            <a:pPr algn="ctr"/>
            <a:r>
              <a:rPr lang="en-US" dirty="0" smtClean="0"/>
              <a:t>To pass the exam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13" y="1752600"/>
            <a:ext cx="8066087" cy="3733800"/>
          </a:xfrm>
        </p:spPr>
        <p:txBody>
          <a:bodyPr/>
          <a:lstStyle/>
          <a:p>
            <a:r>
              <a:rPr lang="en-US" dirty="0" smtClean="0"/>
              <a:t>Clear pass</a:t>
            </a:r>
          </a:p>
          <a:p>
            <a:pPr lvl="1"/>
            <a:r>
              <a:rPr lang="en-US" dirty="0" smtClean="0"/>
              <a:t>GPA </a:t>
            </a:r>
            <a:r>
              <a:rPr lang="en-US" dirty="0" smtClean="0">
                <a:latin typeface="Calibri" panose="020F0502020204030204" pitchFamily="34" charset="0"/>
              </a:rPr>
              <a:t>≥ </a:t>
            </a:r>
            <a:r>
              <a:rPr lang="en-US" dirty="0" smtClean="0"/>
              <a:t>4.5 in all module exams, </a:t>
            </a:r>
            <a:r>
              <a:rPr lang="en-US" dirty="0" err="1" smtClean="0"/>
              <a:t>FoS</a:t>
            </a:r>
            <a:endParaRPr lang="en-US" dirty="0" smtClean="0"/>
          </a:p>
          <a:p>
            <a:pPr lvl="1"/>
            <a:r>
              <a:rPr lang="en-US" i="1" dirty="0" smtClean="0"/>
              <a:t>Pass</a:t>
            </a:r>
            <a:r>
              <a:rPr lang="en-US" dirty="0" smtClean="0"/>
              <a:t> on oral examination</a:t>
            </a:r>
          </a:p>
          <a:p>
            <a:r>
              <a:rPr lang="en-US" dirty="0" smtClean="0"/>
              <a:t>Clear fail</a:t>
            </a:r>
          </a:p>
          <a:p>
            <a:pPr lvl="1"/>
            <a:r>
              <a:rPr lang="en-US" dirty="0" smtClean="0"/>
              <a:t>GPA </a:t>
            </a:r>
            <a:r>
              <a:rPr lang="en-US" dirty="0" smtClean="0">
                <a:latin typeface="Calibri" panose="020F0502020204030204" pitchFamily="34" charset="0"/>
              </a:rPr>
              <a:t>&lt; </a:t>
            </a:r>
            <a:r>
              <a:rPr lang="en-US" dirty="0" smtClean="0"/>
              <a:t>4.0 in either module exams or </a:t>
            </a:r>
            <a:r>
              <a:rPr lang="en-US" dirty="0" err="1" smtClean="0"/>
              <a:t>FoS</a:t>
            </a:r>
            <a:r>
              <a:rPr lang="en-US" dirty="0" smtClean="0"/>
              <a:t> courses</a:t>
            </a:r>
          </a:p>
          <a:p>
            <a:pPr lvl="1"/>
            <a:r>
              <a:rPr lang="en-US" dirty="0" smtClean="0"/>
              <a:t>Or </a:t>
            </a:r>
            <a:r>
              <a:rPr lang="en-US" i="1" dirty="0" smtClean="0"/>
              <a:t>Fail</a:t>
            </a:r>
            <a:r>
              <a:rPr lang="en-US" dirty="0" smtClean="0"/>
              <a:t> on oral examination</a:t>
            </a:r>
          </a:p>
          <a:p>
            <a:r>
              <a:rPr lang="en-US" dirty="0" smtClean="0"/>
              <a:t>Up for faculty vote</a:t>
            </a:r>
          </a:p>
          <a:p>
            <a:pPr lvl="1"/>
            <a:r>
              <a:rPr lang="en-US" dirty="0" smtClean="0"/>
              <a:t>4.0 </a:t>
            </a:r>
            <a:r>
              <a:rPr lang="en-US" dirty="0" smtClean="0">
                <a:latin typeface="Calibri" panose="020F0502020204030204" pitchFamily="34" charset="0"/>
              </a:rPr>
              <a:t>≤</a:t>
            </a:r>
            <a:r>
              <a:rPr lang="en-US" dirty="0" smtClean="0"/>
              <a:t> GPA &lt; 4.5 </a:t>
            </a:r>
            <a:r>
              <a:rPr lang="en-US" dirty="0"/>
              <a:t>in either module exams or </a:t>
            </a:r>
            <a:r>
              <a:rPr lang="en-US" dirty="0" err="1"/>
              <a:t>FoS</a:t>
            </a:r>
            <a:r>
              <a:rPr lang="en-US" dirty="0"/>
              <a:t> </a:t>
            </a:r>
            <a:r>
              <a:rPr lang="en-US" dirty="0" smtClean="0"/>
              <a:t>courses</a:t>
            </a:r>
          </a:p>
          <a:p>
            <a:pPr lvl="1"/>
            <a:r>
              <a:rPr lang="en-US" dirty="0" smtClean="0"/>
              <a:t>Or </a:t>
            </a:r>
            <a:r>
              <a:rPr lang="en-US" i="1" dirty="0" smtClean="0"/>
              <a:t>Marginal performance</a:t>
            </a:r>
            <a:r>
              <a:rPr lang="en-US" dirty="0" smtClean="0"/>
              <a:t> on oral examination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5486400"/>
            <a:ext cx="6019800" cy="369332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And all requirements must be met within the first 2 years!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6096000"/>
            <a:ext cx="8763000" cy="369332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Official requirements can </a:t>
            </a:r>
            <a:r>
              <a:rPr lang="en-US" dirty="0">
                <a:solidFill>
                  <a:schemeClr val="tx1"/>
                </a:solidFill>
              </a:rPr>
              <a:t>be found at </a:t>
            </a:r>
            <a:r>
              <a:rPr lang="en-US" dirty="0">
                <a:solidFill>
                  <a:schemeClr val="tx1"/>
                </a:solidFill>
                <a:hlinkClick r:id="rId2"/>
              </a:rPr>
              <a:t>http://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web.mit.edu/nse/education/grad/phd.html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091585"/>
      </p:ext>
    </p:extLst>
  </p:cSld>
  <p:clrMapOvr>
    <a:masterClrMapping/>
  </p:clrMapOvr>
</p:sld>
</file>

<file path=ppt/theme/theme1.xml><?xml version="1.0" encoding="utf-8"?>
<a:theme xmlns:a="http://schemas.openxmlformats.org/drawingml/2006/main" name="NSE_Template">
  <a:themeElements>
    <a:clrScheme name="Circle Strokes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Circle Strokes">
      <a:majorFont>
        <a:latin typeface="GillSans"/>
        <a:ea typeface="ＭＳ Ｐゴシック"/>
        <a:cs typeface=""/>
      </a:majorFont>
      <a:minorFont>
        <a:latin typeface="GillSan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-32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-32" charset="0"/>
            <a:ea typeface="ＭＳ Ｐゴシック" pitchFamily="34" charset="-128"/>
          </a:defRPr>
        </a:defPPr>
      </a:lstStyle>
    </a:lnDef>
  </a:objectDefaults>
  <a:extraClrSchemeLst>
    <a:extraClrScheme>
      <a:clrScheme name="Circle Strok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rcle Strok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rcle Strok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DNSE-Forget-2014</Template>
  <TotalTime>223</TotalTime>
  <Words>377</Words>
  <Application>Microsoft Office PowerPoint</Application>
  <PresentationFormat>On-screen Show (4:3)</PresentationFormat>
  <Paragraphs>53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ＭＳ Ｐゴシック</vt:lpstr>
      <vt:lpstr>Arial</vt:lpstr>
      <vt:lpstr>Calibri</vt:lpstr>
      <vt:lpstr>GillSans</vt:lpstr>
      <vt:lpstr>GillSans Light</vt:lpstr>
      <vt:lpstr>NSE_Template</vt:lpstr>
      <vt:lpstr>PhD Qualifying exam process</vt:lpstr>
      <vt:lpstr>Module Requirements</vt:lpstr>
      <vt:lpstr>Field of Specialization (FoS) Requirement</vt:lpstr>
      <vt:lpstr>Oral Examination Requirement</vt:lpstr>
      <vt:lpstr>To pass the exam</vt:lpstr>
    </vt:vector>
  </TitlesOfParts>
  <Company>MIT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bforget</dc:creator>
  <cp:lastModifiedBy>Benoit Forget</cp:lastModifiedBy>
  <cp:revision>23</cp:revision>
  <dcterms:created xsi:type="dcterms:W3CDTF">2014-09-18T20:55:59Z</dcterms:created>
  <dcterms:modified xsi:type="dcterms:W3CDTF">2017-09-01T14:31:12Z</dcterms:modified>
</cp:coreProperties>
</file>