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8" r:id="rId10"/>
    <p:sldId id="266" r:id="rId11"/>
    <p:sldId id="267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6/5/08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6/5/08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6/5/08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6/5/08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6/5/08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6/5/08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6/5/08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6/5/08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6/5/08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6/5/08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6/5/08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1AC4-9BF8-724F-8484-4333FB36FD3C}" type="datetimeFigureOut">
              <a:rPr lang="en-US" smtClean="0"/>
              <a:pPr/>
              <a:t>6/5/08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Identity Services @ MIT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 smtClean="0"/>
              <a:t>strategic view for IS&amp;T/ISDA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6208931"/>
            <a:ext cx="899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Version 1.1</a:t>
            </a:r>
          </a:p>
          <a:p>
            <a:pPr algn="ctr"/>
            <a:r>
              <a:rPr lang="en-US" sz="1000" dirty="0" smtClean="0"/>
              <a:t>June 5, 2008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Dependencies &amp;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MIT wishes to preserve its</a:t>
            </a:r>
            <a:r>
              <a:rPr lang="en-US" dirty="0" smtClean="0"/>
              <a:t> prominent identity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MIT wishes to collaborate in global science</a:t>
            </a:r>
          </a:p>
          <a:p>
            <a:pPr marL="514350" indent="-514350">
              <a:buNone/>
            </a:pPr>
            <a:r>
              <a:rPr lang="en-US" dirty="0" err="1" smtClean="0"/>
              <a:t>IdS</a:t>
            </a:r>
            <a:r>
              <a:rPr lang="en-US" dirty="0" smtClean="0"/>
              <a:t> shall be a managed resource for most of MIT</a:t>
            </a:r>
          </a:p>
          <a:p>
            <a:pPr marL="514350" indent="-514350">
              <a:buNone/>
            </a:pPr>
            <a:r>
              <a:rPr lang="en-US" dirty="0" err="1" smtClean="0"/>
              <a:t>IdS</a:t>
            </a:r>
            <a:r>
              <a:rPr lang="en-US" dirty="0" smtClean="0"/>
              <a:t> shall be as reliable as power, water &amp; phone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Emerging Applications like </a:t>
            </a:r>
            <a:r>
              <a:rPr lang="en-US" dirty="0" err="1" smtClean="0"/>
              <a:t>Kuali</a:t>
            </a:r>
            <a:r>
              <a:rPr lang="en-US" dirty="0" smtClean="0"/>
              <a:t> Student and DOS </a:t>
            </a:r>
            <a:r>
              <a:rPr lang="en-US" dirty="0" smtClean="0"/>
              <a:t>will help define needs </a:t>
            </a:r>
            <a:r>
              <a:rPr lang="en-US" dirty="0" smtClean="0"/>
              <a:t>for</a:t>
            </a:r>
            <a:r>
              <a:rPr lang="en-US" dirty="0" smtClean="0"/>
              <a:t> evolving </a:t>
            </a:r>
            <a:r>
              <a:rPr lang="en-US" dirty="0" err="1" smtClean="0"/>
              <a:t>IdS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(</a:t>
            </a:r>
            <a:r>
              <a:rPr lang="en-US" i="1" dirty="0" smtClean="0"/>
              <a:t>of providing </a:t>
            </a:r>
            <a:r>
              <a:rPr lang="en-US" i="1" dirty="0" err="1" smtClean="0"/>
              <a:t>IdS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Centralization concerns:</a:t>
            </a:r>
          </a:p>
          <a:p>
            <a:pPr lvl="1">
              <a:buNone/>
            </a:pPr>
            <a:r>
              <a:rPr lang="en-US" dirty="0" smtClean="0"/>
              <a:t>Single point of failure (if </a:t>
            </a:r>
            <a:r>
              <a:rPr lang="en-US" dirty="0" err="1" smtClean="0"/>
              <a:t>IdS</a:t>
            </a:r>
            <a:r>
              <a:rPr lang="en-US" dirty="0" smtClean="0"/>
              <a:t> breaks then access to relying services may be interrupted)</a:t>
            </a:r>
          </a:p>
          <a:p>
            <a:pPr lvl="1">
              <a:buNone/>
            </a:pPr>
            <a:r>
              <a:rPr lang="en-US" dirty="0" err="1" smtClean="0"/>
              <a:t>DLCs</a:t>
            </a:r>
            <a:r>
              <a:rPr lang="en-US" dirty="0" smtClean="0"/>
              <a:t> might perceive IS&amp;T as obstacle or overseer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If not seen as good enough, the community will do its own thing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Perceived fear: Standardization sometimes stifles innovation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Business processes not aligned for near real-time delivery of identity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(</a:t>
            </a:r>
            <a:r>
              <a:rPr lang="en-US" i="1" dirty="0" smtClean="0"/>
              <a:t>of </a:t>
            </a:r>
            <a:r>
              <a:rPr lang="en-US" b="1" i="1" dirty="0" smtClean="0"/>
              <a:t>not</a:t>
            </a:r>
            <a:r>
              <a:rPr lang="en-US" i="1" dirty="0" smtClean="0"/>
              <a:t> providing </a:t>
            </a:r>
            <a:r>
              <a:rPr lang="en-US" i="1" dirty="0" err="1" smtClean="0"/>
              <a:t>IdS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The Balkanization of identity in the community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Administrative inefficiencies will increase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Significant overhead and complexity for users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Duplication of IT effort &amp; development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Institutional identity lost (i.e. goes to ~Google)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MIT becomes lead story in the news because of Privacy Spills or increased identity theft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Identity Services are </a:t>
            </a:r>
          </a:p>
          <a:p>
            <a:pPr lvl="1">
              <a:buNone/>
            </a:pPr>
            <a:r>
              <a:rPr lang="en-US" dirty="0" smtClean="0"/>
              <a:t>Critical cyber-infrastructure</a:t>
            </a:r>
          </a:p>
          <a:p>
            <a:pPr lvl="1">
              <a:buNone/>
            </a:pPr>
            <a:r>
              <a:rPr lang="en-US" dirty="0" smtClean="0"/>
              <a:t>Essential to enable collaboration for research &amp; education according to NSF, NIH and other funding bodies</a:t>
            </a:r>
          </a:p>
          <a:p>
            <a:pPr lvl="1">
              <a:buNone/>
            </a:pPr>
            <a:r>
              <a:rPr lang="en-US" dirty="0" smtClean="0"/>
              <a:t>Fundamental to representing MIT brand, globally</a:t>
            </a:r>
          </a:p>
          <a:p>
            <a:pPr lvl="1">
              <a:buNone/>
            </a:pPr>
            <a:r>
              <a:rPr lang="en-US" dirty="0" smtClean="0"/>
              <a:t>Key to securing MIT electronic assets</a:t>
            </a:r>
          </a:p>
          <a:p>
            <a:pPr lvl="1">
              <a:buNone/>
            </a:pPr>
            <a:r>
              <a:rPr lang="en-US" dirty="0" smtClean="0"/>
              <a:t>Evolving and addressable in the next 3 years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IS&amp;T/ISDA is the appropriate locus to develop </a:t>
            </a:r>
            <a:r>
              <a:rPr lang="en-US" dirty="0" err="1" smtClean="0"/>
              <a:t>IdS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Identity Services (</a:t>
            </a:r>
            <a:r>
              <a:rPr lang="en-US" dirty="0" err="1" smtClean="0"/>
              <a:t>IdS</a:t>
            </a:r>
            <a:r>
              <a:rPr lang="en-US" dirty="0" smtClean="0"/>
              <a:t>)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I</a:t>
            </a:r>
            <a:r>
              <a:rPr lang="en-US" dirty="0" smtClean="0"/>
              <a:t>nformation </a:t>
            </a:r>
            <a:r>
              <a:rPr lang="en-US" dirty="0" smtClean="0"/>
              <a:t>used to maintain a profile of a person is “Identity” data.  Identity data is used to allow access to online resources and maintain individual and institutional brand.</a:t>
            </a:r>
          </a:p>
          <a:p>
            <a:pPr>
              <a:buNone/>
            </a:pPr>
            <a:r>
              <a:rPr lang="en-US" dirty="0" smtClean="0"/>
              <a:t>Identity Services are sets of capabilities to allow identities access to online resources.  Applications use </a:t>
            </a:r>
            <a:r>
              <a:rPr lang="en-US" dirty="0" err="1" smtClean="0"/>
              <a:t>IdS</a:t>
            </a:r>
            <a:r>
              <a:rPr lang="en-US" dirty="0" smtClean="0"/>
              <a:t> to manage online communities.</a:t>
            </a:r>
          </a:p>
          <a:p>
            <a:pPr>
              <a:buNone/>
            </a:pPr>
            <a:r>
              <a:rPr lang="en-US" dirty="0" smtClean="0"/>
              <a:t>Identity Services include Authentication, Authorization, Groups, Privileges, Identity lifecycle, Directories, Federations and federating technology.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Enables internal and external collaborations</a:t>
            </a:r>
          </a:p>
          <a:p>
            <a:pPr marL="914400" lvl="1" indent="-514350">
              <a:buClr>
                <a:schemeClr val="tx1"/>
              </a:buClr>
              <a:buNone/>
            </a:pPr>
            <a:r>
              <a:rPr lang="en-US" dirty="0" smtClean="0"/>
              <a:t>Federated access for faculty, researchers &amp; students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Transparent and easy to use; reduced support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Improved and timely access to MIT services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Improved security via better identity control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Respect privacy of users and community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Easy integration for Apps and developers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Near real-time (de-)provisioning to Apps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Services built on technology used globally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 IS&amp;T applications use Identity Services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Majority of MIT uses Identity Services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MIT active in Federated services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Federated access beyond the web browser (such as N-Tier problem, mobility)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Provide Federated capability to HPC platform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Alignment of </a:t>
            </a:r>
            <a:r>
              <a:rPr lang="en-US" dirty="0" err="1" smtClean="0"/>
              <a:t>IdS</a:t>
            </a:r>
            <a:r>
              <a:rPr lang="en-US" dirty="0" smtClean="0"/>
              <a:t> and business processes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Reliable services (24x7 infrastructure)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Support needs of MIT Student Vision project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Value/Benefits of </a:t>
            </a:r>
            <a:r>
              <a:rPr lang="en-US" dirty="0" err="1" smtClean="0"/>
              <a:t>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Reduce duplication of effort for developers</a:t>
            </a:r>
          </a:p>
          <a:p>
            <a:r>
              <a:rPr lang="en-US" dirty="0" smtClean="0"/>
              <a:t>Developers concentrate on Apps; not </a:t>
            </a:r>
            <a:r>
              <a:rPr lang="en-US" dirty="0" err="1" smtClean="0"/>
              <a:t>IdS</a:t>
            </a:r>
            <a:endParaRPr lang="en-US" dirty="0" smtClean="0"/>
          </a:p>
          <a:p>
            <a:r>
              <a:rPr lang="en-US" dirty="0" smtClean="0"/>
              <a:t>Increased choice of Apps to community</a:t>
            </a:r>
          </a:p>
          <a:p>
            <a:r>
              <a:rPr lang="en-US" dirty="0" smtClean="0"/>
              <a:t>Insulate Apps from evolving </a:t>
            </a:r>
            <a:r>
              <a:rPr lang="en-US" dirty="0" err="1" smtClean="0"/>
              <a:t>IdS</a:t>
            </a:r>
            <a:r>
              <a:rPr lang="en-US" dirty="0" smtClean="0"/>
              <a:t> technology</a:t>
            </a:r>
          </a:p>
          <a:p>
            <a:r>
              <a:rPr lang="en-US" dirty="0" smtClean="0"/>
              <a:t>More rapid App integration into MIT infra</a:t>
            </a:r>
          </a:p>
          <a:p>
            <a:r>
              <a:rPr lang="en-US" dirty="0" smtClean="0"/>
              <a:t>Consistent user experience for App access</a:t>
            </a:r>
          </a:p>
          <a:p>
            <a:r>
              <a:rPr lang="en-US" dirty="0" smtClean="0"/>
              <a:t>Increase importance/value of MIT brand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Gaps (functional)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Not yet federated with other institutions</a:t>
            </a:r>
          </a:p>
          <a:p>
            <a:pPr lvl="1">
              <a:buNone/>
            </a:pPr>
            <a:r>
              <a:rPr lang="en-US" dirty="0" smtClean="0"/>
              <a:t>NSF/NIH want collaborative cyber-infrastructure</a:t>
            </a:r>
          </a:p>
          <a:p>
            <a:pPr>
              <a:buNone/>
            </a:pPr>
            <a:r>
              <a:rPr lang="en-US" dirty="0" smtClean="0"/>
              <a:t>Current technology web browser oriented</a:t>
            </a:r>
          </a:p>
          <a:p>
            <a:pPr lvl="1">
              <a:buNone/>
            </a:pPr>
            <a:r>
              <a:rPr lang="en-US" dirty="0" smtClean="0"/>
              <a:t>No effective solutions for N-Tier problem (portals) and non-browser applications</a:t>
            </a:r>
          </a:p>
          <a:p>
            <a:pPr>
              <a:buNone/>
            </a:pPr>
            <a:r>
              <a:rPr lang="en-US" dirty="0" smtClean="0"/>
              <a:t>Identity business processes not fully aligned with technology capabilities or other business needs</a:t>
            </a:r>
          </a:p>
          <a:p>
            <a:pPr>
              <a:buNone/>
            </a:pPr>
            <a:r>
              <a:rPr lang="en-US" dirty="0" err="1" smtClean="0"/>
              <a:t>Kuali</a:t>
            </a:r>
            <a:r>
              <a:rPr lang="en-US" dirty="0" smtClean="0"/>
              <a:t> Student App needs not fully defined, yet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Identify MIT-only assets viable/needed for global usage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Identify MIT-only assets where non-MIT solutions are more appropriate or viable.  Contribute back to community.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Make change wisely – demonstrate value as we go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Characteristics of Services &amp; Software</a:t>
            </a:r>
          </a:p>
          <a:p>
            <a:pPr lvl="1">
              <a:buNone/>
            </a:pPr>
            <a:r>
              <a:rPr lang="en-US" dirty="0" smtClean="0"/>
              <a:t>standard protocols and data formats</a:t>
            </a:r>
          </a:p>
          <a:p>
            <a:pPr lvl="1">
              <a:buNone/>
            </a:pPr>
            <a:r>
              <a:rPr lang="en-US" dirty="0" smtClean="0"/>
              <a:t>Real time updates and access (data feeds only where required)</a:t>
            </a:r>
          </a:p>
          <a:p>
            <a:pPr lvl="1">
              <a:buNone/>
            </a:pPr>
            <a:r>
              <a:rPr lang="en-US" dirty="0" smtClean="0"/>
              <a:t>24x7, scalable, reliable, modular, serviceable</a:t>
            </a:r>
          </a:p>
          <a:p>
            <a:pPr lvl="1">
              <a:buNone/>
            </a:pPr>
            <a:r>
              <a:rPr lang="en-US" dirty="0" smtClean="0"/>
              <a:t>Integrates easily with vended and OSS products</a:t>
            </a:r>
          </a:p>
          <a:p>
            <a:pPr lvl="1">
              <a:buNone/>
            </a:pPr>
            <a:r>
              <a:rPr lang="en-US" dirty="0" smtClean="0"/>
              <a:t>SDKs for developers</a:t>
            </a:r>
          </a:p>
          <a:p>
            <a:pPr lvl="1">
              <a:buNone/>
            </a:pPr>
            <a:r>
              <a:rPr lang="en-US" dirty="0" smtClean="0"/>
              <a:t>used by others, especially in higher education</a:t>
            </a:r>
          </a:p>
          <a:p>
            <a:pPr lvl="1">
              <a:buNone/>
            </a:pPr>
            <a:r>
              <a:rPr lang="en-US" dirty="0" smtClean="0"/>
              <a:t>Audit-ability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&amp; 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On the Internet, it’s all about Identity (Burton Group)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Some existing MIT technology is 10-20 years old, MIT-specific, hard to integrate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Federation – Collaboration with external organizations preserving credentials, affiliation and control.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Sourcing – Apps moving inside to outside and back again.  Identity needs to be consistent.</a:t>
            </a:r>
          </a:p>
          <a:p>
            <a:pPr>
              <a:buNone/>
            </a:pPr>
            <a:endParaRPr lang="en-US" dirty="0" smtClean="0">
              <a:ea typeface="ＭＳ Ｐゴシック" pitchFamily="-108" charset="-128"/>
              <a:cs typeface="ＭＳ Ｐゴシック" pitchFamily="-108" charset="-128"/>
            </a:endParaRPr>
          </a:p>
          <a:p>
            <a:pPr>
              <a:buNone/>
            </a:pPr>
            <a:r>
              <a:rPr lang="en-US" dirty="0" smtClean="0"/>
              <a:t>Identity theft on the rise !!</a:t>
            </a:r>
          </a:p>
          <a:p>
            <a:pPr lvl="1">
              <a:buNone/>
            </a:pPr>
            <a:r>
              <a:rPr lang="en-US" b="1" i="1" dirty="0" smtClean="0"/>
              <a:t>Real criminals now on the net, not just hackers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Architecture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9717" y="1143000"/>
            <a:ext cx="6637381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7848600" y="6320135"/>
            <a:ext cx="129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800" dirty="0"/>
              <a:t>Image courtesy of National Science Foundation Middleware Initiative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760</Words>
  <Application>Microsoft Macintosh PowerPoint</Application>
  <PresentationFormat>On-screen Show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Identity Services @ MIT  a strategic view for IS&amp;T/ISDA</vt:lpstr>
      <vt:lpstr>Identity Services (IdS) Defined</vt:lpstr>
      <vt:lpstr>Vision</vt:lpstr>
      <vt:lpstr>Goals</vt:lpstr>
      <vt:lpstr>Value/Benefits of IdS</vt:lpstr>
      <vt:lpstr>Gaps (functional)</vt:lpstr>
      <vt:lpstr>Approach</vt:lpstr>
      <vt:lpstr>Trends &amp; Drivers</vt:lpstr>
      <vt:lpstr>Conceptual Architecture</vt:lpstr>
      <vt:lpstr>Dependencies &amp; Assumptions</vt:lpstr>
      <vt:lpstr>Risks (of providing IdS)</vt:lpstr>
      <vt:lpstr>Risks (of not providing IdS)</vt:lpstr>
      <vt:lpstr>Summary</vt:lpstr>
    </vt:vector>
  </TitlesOfParts>
  <Company>Massachusetts Institute of Technology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Identity Services @ MIT</dc:title>
  <dc:creator>Michael R Gettes</dc:creator>
  <cp:lastModifiedBy>Michael R Gettes</cp:lastModifiedBy>
  <cp:revision>17</cp:revision>
  <dcterms:created xsi:type="dcterms:W3CDTF">2008-06-05T21:45:15Z</dcterms:created>
  <dcterms:modified xsi:type="dcterms:W3CDTF">2008-06-05T21:52:13Z</dcterms:modified>
</cp:coreProperties>
</file>