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Default Extension="pdf" ContentType="application/pdf"/>
  <Default Extension="gif" ContentType="image/gif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2" r:id="rId7"/>
    <p:sldId id="261" r:id="rId8"/>
    <p:sldId id="264" r:id="rId9"/>
    <p:sldId id="265" r:id="rId10"/>
    <p:sldId id="268" r:id="rId11"/>
    <p:sldId id="266" r:id="rId12"/>
    <p:sldId id="267" r:id="rId13"/>
    <p:sldId id="270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5C71B8"/>
    <a:srgbClr val="6982D2"/>
    <a:srgbClr val="061369"/>
    <a:srgbClr val="10284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54" d="100"/>
          <a:sy n="154" d="100"/>
        </p:scale>
        <p:origin x="-1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19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pd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pd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pdf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pdf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pd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pdf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1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Relationship Id="rId3" Type="http://schemas.openxmlformats.org/officeDocument/2006/relationships/image" Target="../media/image2.pdf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3124200" y="457200"/>
            <a:ext cx="2905407" cy="1260626"/>
            <a:chOff x="2044700" y="200983"/>
            <a:chExt cx="2463800" cy="1069017"/>
          </a:xfrm>
        </p:grpSpPr>
        <p:pic>
          <p:nvPicPr>
            <p:cNvPr id="11" name="Picture 10" descr="mit-redgrey-header2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044700" y="381000"/>
              <a:ext cx="2463800" cy="889000"/>
            </a:xfrm>
            <a:prstGeom prst="rect">
              <a:avLst/>
            </a:prstGeom>
          </p:spPr>
        </p:pic>
        <p:pic>
          <p:nvPicPr>
            <p:cNvPr id="13" name="Picture 12" descr="style04.eps"/>
            <p:cNvPicPr>
              <a:picLocks noChangeAspect="1"/>
            </p:cNvPicPr>
            <p:nvPr userDrawn="1"/>
          </p:nvPicPr>
          <mc:AlternateContent xmlns:ma="http://schemas.microsoft.com/office/mac/drawingml/2008/main">
            <mc:Choice Requires="ma">
              <p:blipFill>
                <a:blip r:embed="rId3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>
              <a:off x="3200400" y="200983"/>
              <a:ext cx="1262062" cy="48481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134051"/>
            <a:ext cx="920393" cy="399349"/>
            <a:chOff x="2044700" y="200983"/>
            <a:chExt cx="2463800" cy="1069017"/>
          </a:xfrm>
        </p:grpSpPr>
        <p:pic>
          <p:nvPicPr>
            <p:cNvPr id="8" name="Picture 7" descr="mit-redgrey-header2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044700" y="381000"/>
              <a:ext cx="2463800" cy="889000"/>
            </a:xfrm>
            <a:prstGeom prst="rect">
              <a:avLst/>
            </a:prstGeom>
          </p:spPr>
        </p:pic>
        <p:pic>
          <p:nvPicPr>
            <p:cNvPr id="9" name="Picture 8" descr="style04.eps"/>
            <p:cNvPicPr>
              <a:picLocks noChangeAspect="1"/>
            </p:cNvPicPr>
            <p:nvPr userDrawn="1"/>
          </p:nvPicPr>
          <mc:AlternateContent xmlns:ma="http://schemas.microsoft.com/office/mac/drawingml/2008/main">
            <mc:Choice Requires="ma">
              <p:blipFill>
                <a:blip r:embed="rId3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>
              <a:off x="3200400" y="200983"/>
              <a:ext cx="1262062" cy="48481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76200" y="134051"/>
            <a:ext cx="920393" cy="399349"/>
            <a:chOff x="2044700" y="200983"/>
            <a:chExt cx="2463800" cy="1069017"/>
          </a:xfrm>
        </p:grpSpPr>
        <p:pic>
          <p:nvPicPr>
            <p:cNvPr id="9" name="Picture 8" descr="mit-redgrey-header2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044700" y="381000"/>
              <a:ext cx="2463800" cy="889000"/>
            </a:xfrm>
            <a:prstGeom prst="rect">
              <a:avLst/>
            </a:prstGeom>
          </p:spPr>
        </p:pic>
        <p:pic>
          <p:nvPicPr>
            <p:cNvPr id="10" name="Picture 9" descr="style04.eps"/>
            <p:cNvPicPr>
              <a:picLocks noChangeAspect="1"/>
            </p:cNvPicPr>
            <p:nvPr userDrawn="1"/>
          </p:nvPicPr>
          <mc:AlternateContent xmlns:ma="http://schemas.microsoft.com/office/mac/drawingml/2008/main">
            <mc:Choice Requires="ma">
              <p:blipFill>
                <a:blip r:embed="rId3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>
              <a:off x="3200400" y="200983"/>
              <a:ext cx="1262062" cy="48481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6200" y="134051"/>
            <a:ext cx="920393" cy="399349"/>
            <a:chOff x="2044700" y="200983"/>
            <a:chExt cx="2463800" cy="1069017"/>
          </a:xfrm>
        </p:grpSpPr>
        <p:pic>
          <p:nvPicPr>
            <p:cNvPr id="11" name="Picture 10" descr="mit-redgrey-header2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044700" y="381000"/>
              <a:ext cx="2463800" cy="889000"/>
            </a:xfrm>
            <a:prstGeom prst="rect">
              <a:avLst/>
            </a:prstGeom>
          </p:spPr>
        </p:pic>
        <p:pic>
          <p:nvPicPr>
            <p:cNvPr id="12" name="Picture 11" descr="style04.eps"/>
            <p:cNvPicPr>
              <a:picLocks noChangeAspect="1"/>
            </p:cNvPicPr>
            <p:nvPr userDrawn="1"/>
          </p:nvPicPr>
          <mc:AlternateContent xmlns:ma="http://schemas.microsoft.com/office/mac/drawingml/2008/main">
            <mc:Choice Requires="ma">
              <p:blipFill>
                <a:blip r:embed="rId3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>
              <a:off x="3200400" y="200983"/>
              <a:ext cx="1262062" cy="48481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051"/>
            <a:ext cx="920393" cy="399349"/>
            <a:chOff x="2044700" y="200983"/>
            <a:chExt cx="2463800" cy="1069017"/>
          </a:xfrm>
        </p:grpSpPr>
        <p:pic>
          <p:nvPicPr>
            <p:cNvPr id="7" name="Picture 6" descr="mit-redgrey-header2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044700" y="381000"/>
              <a:ext cx="2463800" cy="889000"/>
            </a:xfrm>
            <a:prstGeom prst="rect">
              <a:avLst/>
            </a:prstGeom>
          </p:spPr>
        </p:pic>
        <p:pic>
          <p:nvPicPr>
            <p:cNvPr id="8" name="Picture 7" descr="style04.eps"/>
            <p:cNvPicPr>
              <a:picLocks noChangeAspect="1"/>
            </p:cNvPicPr>
            <p:nvPr userDrawn="1"/>
          </p:nvPicPr>
          <mc:AlternateContent xmlns:ma="http://schemas.microsoft.com/office/mac/drawingml/2008/main">
            <mc:Choice Requires="ma">
              <p:blipFill>
                <a:blip r:embed="rId3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>
              <a:off x="3200400" y="200983"/>
              <a:ext cx="1262062" cy="48481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76200" y="134051"/>
            <a:ext cx="920393" cy="399349"/>
            <a:chOff x="2044700" y="200983"/>
            <a:chExt cx="2463800" cy="1069017"/>
          </a:xfrm>
        </p:grpSpPr>
        <p:pic>
          <p:nvPicPr>
            <p:cNvPr id="9" name="Picture 8" descr="mit-redgrey-header2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044700" y="381000"/>
              <a:ext cx="2463800" cy="889000"/>
            </a:xfrm>
            <a:prstGeom prst="rect">
              <a:avLst/>
            </a:prstGeom>
          </p:spPr>
        </p:pic>
        <p:pic>
          <p:nvPicPr>
            <p:cNvPr id="10" name="Picture 9" descr="style04.eps"/>
            <p:cNvPicPr>
              <a:picLocks noChangeAspect="1"/>
            </p:cNvPicPr>
            <p:nvPr userDrawn="1"/>
          </p:nvPicPr>
          <mc:AlternateContent xmlns:ma="http://schemas.microsoft.com/office/mac/drawingml/2008/main">
            <mc:Choice Requires="ma">
              <p:blipFill>
                <a:blip r:embed="rId3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>
              <a:off x="3200400" y="200983"/>
              <a:ext cx="1262062" cy="48481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76200" y="134051"/>
            <a:ext cx="920393" cy="399349"/>
            <a:chOff x="2044700" y="200983"/>
            <a:chExt cx="2463800" cy="1069017"/>
          </a:xfrm>
        </p:grpSpPr>
        <p:pic>
          <p:nvPicPr>
            <p:cNvPr id="9" name="Picture 8" descr="mit-redgrey-header2.gif"/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044700" y="381000"/>
              <a:ext cx="2463800" cy="889000"/>
            </a:xfrm>
            <a:prstGeom prst="rect">
              <a:avLst/>
            </a:prstGeom>
          </p:spPr>
        </p:pic>
        <p:pic>
          <p:nvPicPr>
            <p:cNvPr id="10" name="Picture 9" descr="style04.eps"/>
            <p:cNvPicPr>
              <a:picLocks noChangeAspect="1"/>
            </p:cNvPicPr>
            <p:nvPr userDrawn="1"/>
          </p:nvPicPr>
          <mc:AlternateContent xmlns:ma="http://schemas.microsoft.com/office/mac/drawingml/2008/main">
            <mc:Choice Requires="ma">
              <p:blipFill>
                <a:blip r:embed="rId3"/>
                <a:stretch>
                  <a:fillRect/>
                </a:stretch>
              </p:blipFill>
            </mc:Choice>
  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  <p:blipFill>
                <a:blip r:embed="rId4"/>
                <a:stretch>
                  <a:fillRect/>
                </a:stretch>
              </p:blipFill>
            </mc:Fallback>
          </mc:AlternateContent>
          <p:spPr>
            <a:xfrm>
              <a:off x="3200400" y="200983"/>
              <a:ext cx="1262062" cy="484817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flip="none" rotWithShape="1">
          <a:gsLst>
            <a:gs pos="18000">
              <a:srgbClr val="061369">
                <a:alpha val="85000"/>
              </a:srgbClr>
            </a:gs>
            <a:gs pos="100000">
              <a:srgbClr val="5C71B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BE1AC4-9BF8-724F-8484-4333FB36FD3C}" type="datetimeFigureOut">
              <a:rPr lang="en-US" smtClean="0"/>
              <a:pPr/>
              <a:t>6/10/08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ACE570-3D34-1E4C-B5E4-71C77C256E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908175"/>
          </a:xfrm>
        </p:spPr>
        <p:txBody>
          <a:bodyPr>
            <a:noAutofit/>
          </a:bodyPr>
          <a:lstStyle/>
          <a:p>
            <a:r>
              <a:rPr lang="en-US" sz="4800" dirty="0" smtClean="0"/>
              <a:t>Identity Services @ MIT</a:t>
            </a:r>
            <a:br>
              <a:rPr lang="en-US" sz="48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a strategic view for IS&amp;T/ISDA</a:t>
            </a:r>
            <a:endParaRPr lang="en-US" sz="48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" y="6208931"/>
            <a:ext cx="899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Version 1.2</a:t>
            </a:r>
          </a:p>
          <a:p>
            <a:pPr algn="ctr"/>
            <a:r>
              <a:rPr lang="en-US" sz="1000" dirty="0" smtClean="0"/>
              <a:t>June 9, 2008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Conceptual Architecture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9717" y="1143000"/>
            <a:ext cx="6637381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4"/>
          <p:cNvSpPr txBox="1">
            <a:spLocks noChangeArrowheads="1"/>
          </p:cNvSpPr>
          <p:nvPr/>
        </p:nvSpPr>
        <p:spPr bwMode="auto">
          <a:xfrm>
            <a:off x="7848600" y="6320135"/>
            <a:ext cx="129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800" dirty="0"/>
              <a:t>Image courtesy of National Science Foundation Middleware Initiative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Dependencies &amp; Assumptions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MIT wishes to preserve its prominent identity</a:t>
            </a:r>
          </a:p>
          <a:p>
            <a:pPr marL="514350" indent="-514350">
              <a:buNone/>
            </a:pPr>
            <a:r>
              <a:rPr lang="en-US" dirty="0" smtClean="0"/>
              <a:t>MIT wishes to collaborate in global science</a:t>
            </a:r>
          </a:p>
          <a:p>
            <a:pPr marL="514350" indent="-514350">
              <a:buNone/>
            </a:pPr>
            <a:r>
              <a:rPr lang="en-US" dirty="0" err="1" smtClean="0"/>
              <a:t>IdS</a:t>
            </a:r>
            <a:r>
              <a:rPr lang="en-US" dirty="0" smtClean="0"/>
              <a:t> shall be a managed resource for most of MIT</a:t>
            </a:r>
          </a:p>
          <a:p>
            <a:pPr marL="514350" indent="-514350">
              <a:buNone/>
            </a:pPr>
            <a:r>
              <a:rPr lang="en-US" dirty="0" err="1" smtClean="0"/>
              <a:t>IdS</a:t>
            </a:r>
            <a:r>
              <a:rPr lang="en-US" dirty="0" smtClean="0"/>
              <a:t> shall be as reliable as power, water &amp; phone</a:t>
            </a:r>
          </a:p>
          <a:p>
            <a:pPr marL="514350" indent="-514350">
              <a:buNone/>
            </a:pPr>
            <a:r>
              <a:rPr lang="en-US" dirty="0" smtClean="0"/>
              <a:t>Emerging Applications like </a:t>
            </a:r>
            <a:r>
              <a:rPr lang="en-US" dirty="0" err="1" smtClean="0"/>
              <a:t>Kuali</a:t>
            </a:r>
            <a:r>
              <a:rPr lang="en-US" dirty="0" smtClean="0"/>
              <a:t> Student and DOS will help define needs for evolving </a:t>
            </a:r>
            <a:r>
              <a:rPr lang="en-US" dirty="0" err="1" smtClean="0"/>
              <a:t>IdS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(</a:t>
            </a:r>
            <a:r>
              <a:rPr lang="en-US" i="1" dirty="0" smtClean="0"/>
              <a:t>of providing </a:t>
            </a:r>
            <a:r>
              <a:rPr lang="en-US" i="1" dirty="0" err="1" smtClean="0"/>
              <a:t>IdS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Centralization concerns:</a:t>
            </a:r>
          </a:p>
          <a:p>
            <a:pPr lvl="1">
              <a:buNone/>
            </a:pPr>
            <a:r>
              <a:rPr lang="en-US" dirty="0" smtClean="0"/>
              <a:t>Single point of failure (if </a:t>
            </a:r>
            <a:r>
              <a:rPr lang="en-US" dirty="0" err="1" smtClean="0"/>
              <a:t>IdS</a:t>
            </a:r>
            <a:r>
              <a:rPr lang="en-US" dirty="0" smtClean="0"/>
              <a:t> breaks then access to relying services may be interrupted)</a:t>
            </a:r>
          </a:p>
          <a:p>
            <a:pPr lvl="1">
              <a:buNone/>
            </a:pPr>
            <a:r>
              <a:rPr lang="en-US" dirty="0" err="1" smtClean="0"/>
              <a:t>DLCs</a:t>
            </a:r>
            <a:r>
              <a:rPr lang="en-US" dirty="0" smtClean="0"/>
              <a:t> might perceive IS&amp;T as obstacle or overseer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If not seen as good enough, the community will do its own thing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Perceived fear: Standardization sometimes stifles innovation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Business processes not aligned for near real-time delivery of identity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 (</a:t>
            </a:r>
            <a:r>
              <a:rPr lang="en-US" i="1" dirty="0" smtClean="0"/>
              <a:t>of </a:t>
            </a:r>
            <a:r>
              <a:rPr lang="en-US" b="1" i="1" dirty="0" smtClean="0"/>
              <a:t>not</a:t>
            </a:r>
            <a:r>
              <a:rPr lang="en-US" i="1" dirty="0" smtClean="0"/>
              <a:t> providing </a:t>
            </a:r>
            <a:r>
              <a:rPr lang="en-US" i="1" dirty="0" err="1" smtClean="0"/>
              <a:t>IdS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The Balkanization of identity in the community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Administrative inefficiencies will increase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Significant overhead and complexity for users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Duplication of IT effort &amp; development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Institutional identity lost (i.e. goes to ~Google)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MIT becomes lead story in the news because of Privacy Spills or increased identity theft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Identity Services are </a:t>
            </a:r>
          </a:p>
          <a:p>
            <a:pPr lvl="1">
              <a:buNone/>
            </a:pPr>
            <a:r>
              <a:rPr lang="en-US" dirty="0" smtClean="0"/>
              <a:t>Critical cyber-infrastructure</a:t>
            </a:r>
          </a:p>
          <a:p>
            <a:pPr lvl="1">
              <a:buNone/>
            </a:pPr>
            <a:r>
              <a:rPr lang="en-US" dirty="0" smtClean="0"/>
              <a:t>Essential to enable collaboration for research &amp; education according to NSF, NIH and other funding bodies</a:t>
            </a:r>
          </a:p>
          <a:p>
            <a:pPr lvl="1">
              <a:buNone/>
            </a:pPr>
            <a:r>
              <a:rPr lang="en-US" dirty="0" smtClean="0"/>
              <a:t>Fundamental to representing MIT brand, globally</a:t>
            </a:r>
          </a:p>
          <a:p>
            <a:pPr lvl="1">
              <a:buNone/>
            </a:pPr>
            <a:r>
              <a:rPr lang="en-US" dirty="0" smtClean="0"/>
              <a:t>Key to securing MIT electronic assets</a:t>
            </a:r>
          </a:p>
          <a:p>
            <a:pPr lvl="1">
              <a:buNone/>
            </a:pPr>
            <a:r>
              <a:rPr lang="en-US" dirty="0" smtClean="0"/>
              <a:t>Evolving and addressable in the next 3 years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IS&amp;T/ISDA is the appropriate locus to develop </a:t>
            </a:r>
            <a:r>
              <a:rPr lang="en-US" dirty="0" err="1" smtClean="0"/>
              <a:t>IdS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Identity Services (</a:t>
            </a:r>
            <a:r>
              <a:rPr lang="en-US" dirty="0" err="1" smtClean="0"/>
              <a:t>IdS</a:t>
            </a:r>
            <a:r>
              <a:rPr lang="en-US" dirty="0" smtClean="0"/>
              <a:t>)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Information used to maintain a profile of a person is “Identity” data.  Identity data is used to allow access to online resources and maintain individual and institutional brand.</a:t>
            </a:r>
          </a:p>
          <a:p>
            <a:pPr>
              <a:buNone/>
            </a:pPr>
            <a:r>
              <a:rPr lang="en-US" dirty="0" smtClean="0"/>
              <a:t>Identity Services are sets of capabilities to allow identities access to online resources.  Applications use </a:t>
            </a:r>
            <a:r>
              <a:rPr lang="en-US" dirty="0" err="1" smtClean="0"/>
              <a:t>IdS</a:t>
            </a:r>
            <a:r>
              <a:rPr lang="en-US" dirty="0" smtClean="0"/>
              <a:t> to manage online communities.</a:t>
            </a:r>
          </a:p>
          <a:p>
            <a:pPr>
              <a:buNone/>
            </a:pPr>
            <a:r>
              <a:rPr lang="en-US" dirty="0" smtClean="0"/>
              <a:t>Identity Services include Authentication, Authorization, Groups, Privileges, Identity lifecycle, Directories, Federations and federating technology.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Enables internal and external collaborations</a:t>
            </a:r>
          </a:p>
          <a:p>
            <a:pPr marL="914400" lvl="1" indent="-514350">
              <a:buClr>
                <a:schemeClr val="tx1"/>
              </a:buClr>
              <a:buNone/>
            </a:pPr>
            <a:r>
              <a:rPr lang="en-US" dirty="0" smtClean="0"/>
              <a:t>Federated access for faculty, researchers &amp; students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Transparent and easy to use; reduced support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Improved and timely access to MIT services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Improved security via better identity control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Respect privacy of users and community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Easy integration for Apps and developers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Near real-time (de-)provisioning to Apps</a:t>
            </a:r>
          </a:p>
          <a:p>
            <a:pPr marL="514350" indent="-514350"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Services built on technology used globally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 IS&amp;T applications use Identity Services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Majority of MIT uses Identity Services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MIT active in Federated services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Federated access beyond the web browser (such as N-Tier problem, mobility)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Provide federated capability to HPC platform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Alignment of </a:t>
            </a:r>
            <a:r>
              <a:rPr lang="en-US" dirty="0" err="1" smtClean="0"/>
              <a:t>IdS</a:t>
            </a:r>
            <a:r>
              <a:rPr lang="en-US" dirty="0" smtClean="0"/>
              <a:t> and business processes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Reliable services (24x7 infrastructure)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Support needs of MIT Student VISION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Value/Benefits of </a:t>
            </a:r>
            <a:r>
              <a:rPr lang="en-US" dirty="0" err="1" smtClean="0"/>
              <a:t>IdS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Reduce duplication of effort for developers</a:t>
            </a:r>
          </a:p>
          <a:p>
            <a:r>
              <a:rPr lang="en-US" dirty="0" smtClean="0"/>
              <a:t>Developers concentrate on Apps; not </a:t>
            </a:r>
            <a:r>
              <a:rPr lang="en-US" dirty="0" err="1" smtClean="0"/>
              <a:t>IdS</a:t>
            </a:r>
            <a:endParaRPr lang="en-US" dirty="0" smtClean="0"/>
          </a:p>
          <a:p>
            <a:r>
              <a:rPr lang="en-US" dirty="0" smtClean="0"/>
              <a:t>Increased choice of Apps to community</a:t>
            </a:r>
          </a:p>
          <a:p>
            <a:r>
              <a:rPr lang="en-US" dirty="0" smtClean="0"/>
              <a:t>Insulate Apps from evolving </a:t>
            </a:r>
            <a:r>
              <a:rPr lang="en-US" dirty="0" err="1" smtClean="0"/>
              <a:t>IdS</a:t>
            </a:r>
            <a:r>
              <a:rPr lang="en-US" dirty="0" smtClean="0"/>
              <a:t> technology</a:t>
            </a:r>
          </a:p>
          <a:p>
            <a:r>
              <a:rPr lang="en-US" dirty="0" smtClean="0"/>
              <a:t>More rapid App integration into MIT infra</a:t>
            </a:r>
          </a:p>
          <a:p>
            <a:r>
              <a:rPr lang="en-US" dirty="0" smtClean="0"/>
              <a:t>Consistent user experience for App access</a:t>
            </a:r>
          </a:p>
          <a:p>
            <a:r>
              <a:rPr lang="en-US" dirty="0" smtClean="0"/>
              <a:t>Increase importance/value of MIT brand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MIT having been a leader in </a:t>
            </a:r>
            <a:r>
              <a:rPr lang="en-US" dirty="0" err="1" smtClean="0"/>
              <a:t>IdS</a:t>
            </a:r>
            <a:r>
              <a:rPr lang="en-US" dirty="0" smtClean="0"/>
              <a:t>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E</a:t>
            </a:r>
            <a:r>
              <a:rPr lang="en-US" dirty="0" smtClean="0"/>
              <a:t>njoyed benefits of Kerberos for non-web SSO</a:t>
            </a:r>
          </a:p>
          <a:p>
            <a:pPr>
              <a:buNone/>
            </a:pPr>
            <a:r>
              <a:rPr lang="en-US" dirty="0" smtClean="0"/>
              <a:t>U</a:t>
            </a:r>
            <a:r>
              <a:rPr lang="en-US" dirty="0" smtClean="0"/>
              <a:t>nique groups, roles &amp; certificate capabilities</a:t>
            </a:r>
          </a:p>
          <a:p>
            <a:pPr>
              <a:buNone/>
            </a:pPr>
            <a:r>
              <a:rPr lang="en-US" dirty="0" smtClean="0"/>
              <a:t>Good understanding of </a:t>
            </a:r>
            <a:r>
              <a:rPr lang="en-US" dirty="0" err="1" smtClean="0"/>
              <a:t>IdS</a:t>
            </a:r>
            <a:r>
              <a:rPr lang="en-US" dirty="0" smtClean="0"/>
              <a:t> processes</a:t>
            </a:r>
          </a:p>
          <a:p>
            <a:pPr>
              <a:buNone/>
            </a:pPr>
            <a:r>
              <a:rPr lang="en-US" dirty="0" smtClean="0"/>
              <a:t>But…</a:t>
            </a:r>
          </a:p>
          <a:p>
            <a:pPr>
              <a:buNone/>
            </a:pPr>
            <a:r>
              <a:rPr lang="en-US" dirty="0" smtClean="0"/>
              <a:t>	Limited abilities hosting non-MIT users</a:t>
            </a:r>
          </a:p>
          <a:p>
            <a:pPr>
              <a:buNone/>
            </a:pPr>
            <a:r>
              <a:rPr lang="en-US" dirty="0" smtClean="0"/>
              <a:t>	Increased App integration complexity</a:t>
            </a:r>
          </a:p>
          <a:p>
            <a:pPr>
              <a:buNone/>
            </a:pPr>
            <a:r>
              <a:rPr lang="en-US" dirty="0" smtClean="0"/>
              <a:t>	Need to evolve some </a:t>
            </a:r>
            <a:r>
              <a:rPr lang="en-US" dirty="0" err="1" smtClean="0"/>
              <a:t>IdS</a:t>
            </a:r>
            <a:r>
              <a:rPr lang="en-US" dirty="0" smtClean="0"/>
              <a:t> to be more current</a:t>
            </a:r>
          </a:p>
          <a:p>
            <a:pPr>
              <a:buNone/>
            </a:pPr>
            <a:r>
              <a:rPr lang="en-US" dirty="0" smtClean="0"/>
              <a:t>	And better integrate </a:t>
            </a:r>
            <a:r>
              <a:rPr lang="en-US" dirty="0" err="1" smtClean="0"/>
              <a:t>IdS</a:t>
            </a:r>
            <a:r>
              <a:rPr lang="en-US" dirty="0" smtClean="0"/>
              <a:t> processes (tech + biz)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Gaps (functional)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Not yet federated with other institutions</a:t>
            </a:r>
          </a:p>
          <a:p>
            <a:pPr lvl="1">
              <a:buNone/>
            </a:pPr>
            <a:r>
              <a:rPr lang="en-US" dirty="0" smtClean="0"/>
              <a:t>NSF/NIH want collaborative cyber-infrastructure</a:t>
            </a:r>
          </a:p>
          <a:p>
            <a:pPr>
              <a:buNone/>
            </a:pPr>
            <a:r>
              <a:rPr lang="en-US" dirty="0" smtClean="0"/>
              <a:t>Current technology web browser oriented</a:t>
            </a:r>
          </a:p>
          <a:p>
            <a:pPr lvl="1">
              <a:buNone/>
            </a:pPr>
            <a:r>
              <a:rPr lang="en-US" dirty="0" smtClean="0"/>
              <a:t>No effective solutions for N-Tier problem (portals) and non-browser applications</a:t>
            </a:r>
          </a:p>
          <a:p>
            <a:pPr>
              <a:buNone/>
            </a:pPr>
            <a:r>
              <a:rPr lang="en-US" dirty="0" smtClean="0"/>
              <a:t>Identity business processes not fully aligned with technology capabilities or other business needs</a:t>
            </a:r>
          </a:p>
          <a:p>
            <a:pPr>
              <a:buNone/>
            </a:pPr>
            <a:r>
              <a:rPr lang="en-US" dirty="0" err="1" smtClean="0"/>
              <a:t>Kuali</a:t>
            </a:r>
            <a:r>
              <a:rPr lang="en-US" dirty="0" smtClean="0"/>
              <a:t> Student App needs not fully defined, yet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Identify MIT-only assets viable/needed for global usage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Identify MIT-only assets where non-MIT solutions are more appropriate or viable.  Contribute back to community.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Make change wisely – demonstrate value as we go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Characteristics of Services &amp; Software</a:t>
            </a:r>
          </a:p>
          <a:p>
            <a:pPr lvl="1">
              <a:buNone/>
            </a:pPr>
            <a:r>
              <a:rPr lang="en-US" dirty="0" smtClean="0"/>
              <a:t>standard protocols and data formats</a:t>
            </a:r>
          </a:p>
          <a:p>
            <a:pPr lvl="1">
              <a:buNone/>
            </a:pPr>
            <a:r>
              <a:rPr lang="en-US" dirty="0" smtClean="0"/>
              <a:t>Real time updates and access (data feeds only where required)</a:t>
            </a:r>
          </a:p>
          <a:p>
            <a:pPr lvl="1">
              <a:buNone/>
            </a:pPr>
            <a:r>
              <a:rPr lang="en-US" dirty="0" smtClean="0"/>
              <a:t>24x7, scalable, reliable, modular, serviceable</a:t>
            </a:r>
          </a:p>
          <a:p>
            <a:pPr lvl="1">
              <a:buNone/>
            </a:pPr>
            <a:r>
              <a:rPr lang="en-US" dirty="0" smtClean="0"/>
              <a:t>Integrates easily with vended and OSS products</a:t>
            </a:r>
          </a:p>
          <a:p>
            <a:pPr lvl="1">
              <a:buNone/>
            </a:pPr>
            <a:r>
              <a:rPr lang="en-US" dirty="0" smtClean="0"/>
              <a:t>SDKs for developers</a:t>
            </a:r>
          </a:p>
          <a:p>
            <a:pPr lvl="1">
              <a:buNone/>
            </a:pPr>
            <a:r>
              <a:rPr lang="en-US" dirty="0" smtClean="0"/>
              <a:t>used by others, especially in higher education</a:t>
            </a:r>
          </a:p>
          <a:p>
            <a:pPr lvl="1">
              <a:buNone/>
            </a:pPr>
            <a:r>
              <a:rPr lang="en-US" dirty="0" smtClean="0"/>
              <a:t>Audit-ability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Trends &amp; Drivers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On the Internet, it’s all about Identity (Burton Group)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Some existing MIT technology is 10-20 years old, MIT-specific, hard to integrate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Federation – Collaboration with external organizations preserving credentials, affiliation and control</a:t>
            </a:r>
          </a:p>
          <a:p>
            <a:pPr>
              <a:buNone/>
            </a:pPr>
            <a:r>
              <a:rPr lang="en-US" dirty="0" smtClean="0">
                <a:ea typeface="ＭＳ Ｐゴシック" pitchFamily="-108" charset="-128"/>
                <a:cs typeface="ＭＳ Ｐゴシック" pitchFamily="-108" charset="-128"/>
              </a:rPr>
              <a:t>Sourcing – Apps moving inside to outside and back again.  Identity needs to be consistent</a:t>
            </a:r>
          </a:p>
          <a:p>
            <a:pPr>
              <a:buNone/>
            </a:pPr>
            <a:endParaRPr lang="en-US" dirty="0" smtClean="0">
              <a:ea typeface="ＭＳ Ｐゴシック" pitchFamily="-108" charset="-128"/>
              <a:cs typeface="ＭＳ Ｐゴシック" pitchFamily="-108" charset="-128"/>
            </a:endParaRPr>
          </a:p>
          <a:p>
            <a:pPr>
              <a:buNone/>
            </a:pPr>
            <a:r>
              <a:rPr lang="en-US" dirty="0" smtClean="0"/>
              <a:t>Identity theft on the rise !!</a:t>
            </a:r>
          </a:p>
          <a:p>
            <a:pPr lvl="1">
              <a:buNone/>
            </a:pPr>
            <a:r>
              <a:rPr lang="en-US" b="1" i="1" dirty="0" smtClean="0"/>
              <a:t>Real criminals now on the net, not just hackers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823</Words>
  <Application>Microsoft Macintosh PowerPoint</Application>
  <PresentationFormat>On-screen Show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Identity Services @ MIT  a strategic view for IS&amp;T/ISDA</vt:lpstr>
      <vt:lpstr>Identity Services (IdS) Defined</vt:lpstr>
      <vt:lpstr>Vision</vt:lpstr>
      <vt:lpstr>Goals</vt:lpstr>
      <vt:lpstr>Value/Benefits of IdS</vt:lpstr>
      <vt:lpstr>MIT having been a leader in IdS …</vt:lpstr>
      <vt:lpstr>Gaps (functional)</vt:lpstr>
      <vt:lpstr>Approach</vt:lpstr>
      <vt:lpstr>Trends &amp; Drivers</vt:lpstr>
      <vt:lpstr>Conceptual Architecture</vt:lpstr>
      <vt:lpstr>Dependencies &amp; Assumptions</vt:lpstr>
      <vt:lpstr>Risks (of providing IdS)</vt:lpstr>
      <vt:lpstr>Risks (of not providing IdS)</vt:lpstr>
      <vt:lpstr>Summary</vt:lpstr>
    </vt:vector>
  </TitlesOfParts>
  <Company>Massachusetts Institute of Technology</Company>
  <LinksUpToDate>false</LinksUpToDate>
  <SharedDoc>false</SharedDoc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Identity Services @ MIT</dc:title>
  <dc:creator>Michael R Gettes</dc:creator>
  <cp:lastModifiedBy>Michael R Gettes</cp:lastModifiedBy>
  <cp:revision>29</cp:revision>
  <dcterms:created xsi:type="dcterms:W3CDTF">2008-06-10T14:49:46Z</dcterms:created>
  <dcterms:modified xsi:type="dcterms:W3CDTF">2008-06-10T21:45:05Z</dcterms:modified>
</cp:coreProperties>
</file>