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88"/>
  </p:normalViewPr>
  <p:slideViewPr>
    <p:cSldViewPr snapToGrid="0">
      <p:cViewPr varScale="1">
        <p:scale>
          <a:sx n="155" d="100"/>
          <a:sy n="155" d="100"/>
        </p:scale>
        <p:origin x="64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88a708ba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88a708ba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488a708ba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488a708ba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e349e8d43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e349e8d43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e349e8d43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e349e8d43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e349e8d43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e349e8d43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d704ba0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4d704ba0e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4d704ba0e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4d704ba0e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ed4893314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4ed4893314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4ed4893314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4ed4893314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488a708ba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488a708ba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488a708ba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488a708baf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488a708ba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488a708ba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488a708ba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488a708ba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88a708ba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488a708ba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488a708ba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488a708ba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entlife.mit.edu/da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mailto:quinnk@mit.edu" TargetMode="External"/><Relationship Id="rId4" Type="http://schemas.openxmlformats.org/officeDocument/2006/relationships/hyperlink" Target="mailto:bgiacopp@mit.edu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ogitech.com/en-us/products/mice/mx-ergo-wireless-trackball-mouse.html?crid=7" TargetMode="External"/><Relationship Id="rId3" Type="http://schemas.openxmlformats.org/officeDocument/2006/relationships/image" Target="../media/image13.jpg"/><Relationship Id="rId7" Type="http://schemas.openxmlformats.org/officeDocument/2006/relationships/hyperlink" Target="https://shop.goldtouch.com/collections/ergonomic-mice/products/goldtouch-usb-comfort-mouse-right-hand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ntourdesign.com/collections/rollermouse/products/rollermouse-red" TargetMode="External"/><Relationship Id="rId5" Type="http://schemas.openxmlformats.org/officeDocument/2006/relationships/image" Target="../media/image15.jpg"/><Relationship Id="rId4" Type="http://schemas.openxmlformats.org/officeDocument/2006/relationships/image" Target="../media/image14.jpg"/><Relationship Id="rId9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apple.com/en-us/HT210539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s://www.nuance.com/dragon.html" TargetMode="External"/><Relationship Id="rId4" Type="http://schemas.openxmlformats.org/officeDocument/2006/relationships/hyperlink" Target="https://support.microsoft.com/en-us/windows/use-voice-typing-to-talk-instead-of-type-on-your-pc-fec94565-c4bd-329d-e59a-af033fa5689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entlife.mit.edu/das/assistive-technolog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hyperlink" Target="mailto:atic-staff@mit.edu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entlife.mit.edu/da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hyperlink" Target="https://hr.mit.edu/disability-servic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microsoft.com/en-us/d/natural-ergonomic-keyboard-4000/8xlw43x19hnt" TargetMode="External"/><Relationship Id="rId5" Type="http://schemas.openxmlformats.org/officeDocument/2006/relationships/hyperlink" Target="https://www.microsoft.com/en-us/d/microsoft-sculpt-ergonomic-desktop/8xk02kz6k69w?activetab=pivot:overviewtab" TargetMode="Externa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ldtouch.com/ergonomic-keyboards/" TargetMode="External"/><Relationship Id="rId5" Type="http://schemas.openxmlformats.org/officeDocument/2006/relationships/hyperlink" Target="https://kinesis-ergo.com/shop/freestyle2-for-pc-us/" TargetMode="Externa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hyperlink" Target="https://www.wetkeys.com/Soft-touch-Comfort-Silicone-Waterproof-Keyboard-p/kbwkfc106-bk.htm" TargetMode="External"/><Relationship Id="rId4" Type="http://schemas.openxmlformats.org/officeDocument/2006/relationships/hyperlink" Target="https://evoluent.com/products/r3k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kinesis-ergo.com/shop/dxt-wired-mouse2/" TargetMode="External"/><Relationship Id="rId3" Type="http://schemas.openxmlformats.org/officeDocument/2006/relationships/image" Target="../media/image10.jpg"/><Relationship Id="rId7" Type="http://schemas.openxmlformats.org/officeDocument/2006/relationships/hyperlink" Target="https://shop.goldtouch.com/products/rockstick-2-mouse-wireles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hyperlink" Target="https://contourdesign.com/products/unimouse-right" TargetMode="External"/><Relationship Id="rId4" Type="http://schemas.openxmlformats.org/officeDocument/2006/relationships/image" Target="../media/image11.jpg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748025"/>
            <a:ext cx="85206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Assistive Technology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Using AT to Create Comfort in Hybrid Work</a:t>
            </a:r>
            <a:endParaRPr sz="3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4" dirty="0"/>
              <a:t>IT Partners Conference June 20, 2023</a:t>
            </a:r>
            <a:endParaRPr sz="2044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461050"/>
            <a:ext cx="85206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Disability and Access Services</a:t>
            </a:r>
            <a:r>
              <a:rPr lang="en" dirty="0"/>
              <a:t> (DAS)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48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8" dirty="0"/>
              <a:t>Brianna </a:t>
            </a:r>
            <a:r>
              <a:rPr lang="en" sz="1848" dirty="0" err="1"/>
              <a:t>Giacoppe</a:t>
            </a:r>
            <a:r>
              <a:rPr lang="en" sz="1848" dirty="0"/>
              <a:t>, Assistant Director of Assistive Technology</a:t>
            </a:r>
            <a:endParaRPr sz="1848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8" u="sng" dirty="0">
                <a:solidFill>
                  <a:schemeClr val="hlink"/>
                </a:solidFill>
                <a:hlinkClick r:id="rId4"/>
              </a:rPr>
              <a:t>bgiacopp@mit.edu</a:t>
            </a:r>
            <a:endParaRPr sz="1848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8" dirty="0"/>
              <a:t>Kate Quinn, Assistive Technology Specialist</a:t>
            </a:r>
            <a:endParaRPr sz="1848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8" u="sng" dirty="0">
                <a:solidFill>
                  <a:schemeClr val="hlink"/>
                </a:solidFill>
                <a:hlinkClick r:id="rId5"/>
              </a:rPr>
              <a:t>quinnk@mit.edu</a:t>
            </a:r>
            <a:endParaRPr sz="1848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Ergonomic mice: other models of note</a:t>
            </a:r>
            <a:endParaRPr/>
          </a:p>
        </p:txBody>
      </p:sp>
      <p:pic>
        <p:nvPicPr>
          <p:cNvPr id="135" name="Google Shape;135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100" y="1123213"/>
            <a:ext cx="3409950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7325" y="2725363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09075" y="1907175"/>
            <a:ext cx="2019300" cy="22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/>
          <p:nvPr/>
        </p:nvSpPr>
        <p:spPr>
          <a:xfrm>
            <a:off x="935175" y="2526125"/>
            <a:ext cx="6569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6"/>
              </a:rPr>
              <a:t>RollerMouse Red</a:t>
            </a:r>
            <a:endParaRPr sz="1800" b="1"/>
          </a:p>
        </p:txBody>
      </p:sp>
      <p:sp>
        <p:nvSpPr>
          <p:cNvPr id="139" name="Google Shape;139;p22"/>
          <p:cNvSpPr txBox="1"/>
          <p:nvPr/>
        </p:nvSpPr>
        <p:spPr>
          <a:xfrm>
            <a:off x="3787500" y="4041900"/>
            <a:ext cx="6067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7"/>
              </a:rPr>
              <a:t>Goldtouch Mouse</a:t>
            </a:r>
            <a:endParaRPr sz="1800" b="1"/>
          </a:p>
        </p:txBody>
      </p:sp>
      <p:sp>
        <p:nvSpPr>
          <p:cNvPr id="140" name="Google Shape;140;p22"/>
          <p:cNvSpPr txBox="1"/>
          <p:nvPr/>
        </p:nvSpPr>
        <p:spPr>
          <a:xfrm>
            <a:off x="5751650" y="1318550"/>
            <a:ext cx="3564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8"/>
              </a:rPr>
              <a:t>Logitech MX Ergo Trackball</a:t>
            </a:r>
            <a:endParaRPr sz="1800" b="1"/>
          </a:p>
        </p:txBody>
      </p:sp>
      <p:pic>
        <p:nvPicPr>
          <p:cNvPr id="141" name="Google Shape;141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Dictation Technology</a:t>
            </a:r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What is Dictation?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 Assistive Technology (AT) that allows users to utilize their voice to write, rather than their hands or upper extremities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Other names for Dictation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Voice-to-Text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Speech-to-Text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Voice Recognition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Speech Recognition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Voice typing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8" name="Google Shape;148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Dictation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How is Dictation Helpful?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Helpful to any technology user who needs a break from typing on their keyboard, phone, or tablet device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Benefits: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Increased writing time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Efficient spelling access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Provides increased access to those with: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Physical disabilities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Language-processing disorders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Injuries to their upper extremities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5" name="Google Shape;155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Dictation</a:t>
            </a:r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Voice Control and Dictation</a:t>
            </a:r>
            <a:r>
              <a:rPr lang="en"/>
              <a:t> </a:t>
            </a:r>
            <a:r>
              <a:rPr lang="en">
                <a:solidFill>
                  <a:schemeClr val="dk1"/>
                </a:solidFill>
              </a:rPr>
              <a:t>on Mac and iOS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Voice Typing</a:t>
            </a:r>
            <a:r>
              <a:rPr lang="en"/>
              <a:t> </a:t>
            </a:r>
            <a:r>
              <a:rPr lang="en">
                <a:solidFill>
                  <a:schemeClr val="dk1"/>
                </a:solidFill>
              </a:rPr>
              <a:t>in Windows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Dragon Naturally Speaking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AI Generate Dictation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	Alexa and Siri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2" name="Google Shape;162;p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 Us</a:t>
            </a:r>
            <a:endParaRPr/>
          </a:p>
        </p:txBody>
      </p:sp>
      <p:sp>
        <p:nvSpPr>
          <p:cNvPr id="168" name="Google Shape;168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Disability and Access Services - Assistive Technology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https://studentlife.mit.edu/das/assistive-technology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W20-507 (reopening this fall)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atic</a:t>
            </a:r>
            <a:r>
              <a:rPr lang="en" u="sng">
                <a:solidFill>
                  <a:schemeClr val="hlink"/>
                </a:solidFill>
                <a:hlinkClick r:id="rId4"/>
              </a:rPr>
              <a:t>-staff@mit.edu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617-253-7808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9" name="Google Shape;169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>
            <a:spLocks noGrp="1"/>
          </p:cNvSpPr>
          <p:nvPr>
            <p:ph type="body" idx="1"/>
          </p:nvPr>
        </p:nvSpPr>
        <p:spPr>
          <a:xfrm>
            <a:off x="311700" y="13487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4700">
                <a:solidFill>
                  <a:schemeClr val="dk1"/>
                </a:solidFill>
              </a:rPr>
              <a:t>Questions?</a:t>
            </a:r>
            <a:endParaRPr sz="4700">
              <a:solidFill>
                <a:schemeClr val="dk1"/>
              </a:solidFill>
            </a:endParaRPr>
          </a:p>
        </p:txBody>
      </p:sp>
      <p:pic>
        <p:nvPicPr>
          <p:cNvPr id="175" name="Google Shape;175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Disability and Access Services (DAS)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Our Mission: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 enable an accessible campus experience at MIT by ensuring access for qualified students with disabilities, and consulting on digital accessibility, assistive technology, and user experience.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63" name="Google Shape;63;p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those seeking accommodations for a disability: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</a:rPr>
              <a:t>For students: </a:t>
            </a:r>
            <a:endParaRPr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Disability and Access Services (DAS)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https://studentlife.mit.edu/das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</a:rPr>
              <a:t>For employees: </a:t>
            </a:r>
            <a:endParaRPr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MIT Disabilities Services and Medical Leaves Office (DSMLO) 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https://hr.mit.edu/disability-services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pic>
        <p:nvPicPr>
          <p:cNvPr id="70" name="Google Shape;70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Topics:</a:t>
            </a:r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Peripheral devices for comfortable computing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Ergonomic keyboards</a:t>
            </a:r>
            <a:endParaRPr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Ergonomic pointing devices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Dictation Technology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Contact Us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Questions?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7" name="Google Shape;77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trouble with laptops</a:t>
            </a:r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Intended to be portable (slim, lightweight)</a:t>
            </a:r>
            <a:endParaRPr sz="200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Not built for comfort</a:t>
            </a:r>
            <a:endParaRPr sz="16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Keyboard and trackpad are small, lack physical customization</a:t>
            </a:r>
            <a:endParaRPr sz="200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Prolonged use can result in poor posture, discomfort, and RSIs</a:t>
            </a:r>
            <a:endParaRPr sz="160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4" name="Google Shape;84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875" y="2571750"/>
            <a:ext cx="3921950" cy="222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1825" y="2456325"/>
            <a:ext cx="2543149" cy="2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Ergonomic keyboards: waved models</a:t>
            </a:r>
            <a:endParaRPr/>
          </a:p>
        </p:txBody>
      </p:sp>
      <p:pic>
        <p:nvPicPr>
          <p:cNvPr id="92" name="Google Shape;92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698" y="1248525"/>
            <a:ext cx="4572003" cy="141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661280"/>
            <a:ext cx="4260300" cy="190759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4735150" y="1101975"/>
            <a:ext cx="32502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5"/>
              </a:rPr>
              <a:t>Microsoft Sculpt</a:t>
            </a:r>
            <a:endParaRPr sz="26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1540650" y="3702700"/>
            <a:ext cx="3574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6"/>
              </a:rPr>
              <a:t>Microsoft Natural</a:t>
            </a:r>
            <a:endParaRPr sz="2400" b="1"/>
          </a:p>
        </p:txBody>
      </p:sp>
      <p:pic>
        <p:nvPicPr>
          <p:cNvPr id="96" name="Google Shape;96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Ergonomic keyboards: split models</a:t>
            </a:r>
            <a:endParaRPr/>
          </a:p>
        </p:txBody>
      </p:sp>
      <p:pic>
        <p:nvPicPr>
          <p:cNvPr id="102" name="Google Shape;102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6" y="1017725"/>
            <a:ext cx="3431224" cy="257175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/>
        </p:nvSpPr>
        <p:spPr>
          <a:xfrm>
            <a:off x="2064250" y="2337950"/>
            <a:ext cx="6569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4" name="Google Shape;104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8450" y="2098550"/>
            <a:ext cx="3124900" cy="31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3444200" y="1606088"/>
            <a:ext cx="4915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5"/>
              </a:rPr>
              <a:t>Kinesis Freestyle</a:t>
            </a:r>
            <a:endParaRPr sz="2400" b="1"/>
          </a:p>
        </p:txBody>
      </p:sp>
      <p:sp>
        <p:nvSpPr>
          <p:cNvPr id="106" name="Google Shape;106;p19"/>
          <p:cNvSpPr txBox="1"/>
          <p:nvPr/>
        </p:nvSpPr>
        <p:spPr>
          <a:xfrm>
            <a:off x="3287375" y="3767375"/>
            <a:ext cx="6569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6"/>
              </a:rPr>
              <a:t>Goldtouch V2</a:t>
            </a:r>
            <a:endParaRPr sz="2400" b="1"/>
          </a:p>
        </p:txBody>
      </p:sp>
      <p:pic>
        <p:nvPicPr>
          <p:cNvPr id="107" name="Google Shape;107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keyboard models of note:</a:t>
            </a:r>
            <a:endParaRPr/>
          </a:p>
        </p:txBody>
      </p:sp>
      <p:pic>
        <p:nvPicPr>
          <p:cNvPr id="113" name="Google Shape;113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625" y="1232750"/>
            <a:ext cx="3606101" cy="184524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4080375" y="1680750"/>
            <a:ext cx="4282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4"/>
              </a:rPr>
              <a:t>Evoluent Reduced Reach</a:t>
            </a:r>
            <a:r>
              <a:rPr lang="en" sz="2400" b="1"/>
              <a:t> </a:t>
            </a:r>
            <a:endParaRPr sz="2400" b="1"/>
          </a:p>
        </p:txBody>
      </p:sp>
      <p:sp>
        <p:nvSpPr>
          <p:cNvPr id="115" name="Google Shape;115;p20"/>
          <p:cNvSpPr txBox="1"/>
          <p:nvPr/>
        </p:nvSpPr>
        <p:spPr>
          <a:xfrm>
            <a:off x="3305775" y="3686775"/>
            <a:ext cx="5832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u="sng">
                <a:solidFill>
                  <a:schemeClr val="hlink"/>
                </a:solidFill>
                <a:hlinkClick r:id="rId5"/>
              </a:rPr>
              <a:t>Wetkeys</a:t>
            </a:r>
            <a:endParaRPr sz="2400" b="1"/>
          </a:p>
        </p:txBody>
      </p:sp>
      <p:pic>
        <p:nvPicPr>
          <p:cNvPr id="116" name="Google Shape;116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7875" y="2452000"/>
            <a:ext cx="3875100" cy="258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Ergonomic mice: vertical and adjustable models</a:t>
            </a:r>
            <a:endParaRPr/>
          </a:p>
        </p:txBody>
      </p:sp>
      <p:pic>
        <p:nvPicPr>
          <p:cNvPr id="123" name="Google Shape;123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2428225" cy="181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4400" y="1026900"/>
            <a:ext cx="3105225" cy="207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1"/>
          <p:cNvSpPr txBox="1"/>
          <p:nvPr/>
        </p:nvSpPr>
        <p:spPr>
          <a:xfrm>
            <a:off x="3328200" y="1919188"/>
            <a:ext cx="29994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5"/>
              </a:rPr>
              <a:t>Contour Unimouse</a:t>
            </a:r>
            <a:endParaRPr sz="1800" b="1"/>
          </a:p>
        </p:txBody>
      </p:sp>
      <p:pic>
        <p:nvPicPr>
          <p:cNvPr id="126" name="Google Shape;126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19500" y="3062500"/>
            <a:ext cx="2393400" cy="188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6112900" y="3774950"/>
            <a:ext cx="3056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7"/>
              </a:rPr>
              <a:t>Rockstick Mouse</a:t>
            </a:r>
            <a:endParaRPr sz="1800" b="1"/>
          </a:p>
        </p:txBody>
      </p:sp>
      <p:sp>
        <p:nvSpPr>
          <p:cNvPr id="128" name="Google Shape;128;p21"/>
          <p:cNvSpPr txBox="1"/>
          <p:nvPr/>
        </p:nvSpPr>
        <p:spPr>
          <a:xfrm>
            <a:off x="2601150" y="1342500"/>
            <a:ext cx="6341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solidFill>
                  <a:schemeClr val="hlink"/>
                </a:solidFill>
                <a:hlinkClick r:id="rId8"/>
              </a:rPr>
              <a:t>DXT Mouse</a:t>
            </a:r>
            <a:endParaRPr sz="1800" b="1"/>
          </a:p>
        </p:txBody>
      </p:sp>
      <p:pic>
        <p:nvPicPr>
          <p:cNvPr id="129" name="Google Shape;129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4125" y="4503600"/>
            <a:ext cx="3223224" cy="5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399</Words>
  <Application>Microsoft Macintosh PowerPoint</Application>
  <PresentationFormat>On-screen Show (16:9)</PresentationFormat>
  <Paragraphs>80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Simple Light</vt:lpstr>
      <vt:lpstr>Assistive Technology Using AT to Create Comfort in Hybrid Work IT Partners Conference June 20, 2023</vt:lpstr>
      <vt:lpstr>Disability and Access Services (DAS)</vt:lpstr>
      <vt:lpstr>For those seeking accommodations for a disability:</vt:lpstr>
      <vt:lpstr>Topics:</vt:lpstr>
      <vt:lpstr>The trouble with laptops</vt:lpstr>
      <vt:lpstr>Ergonomic keyboards: waved models</vt:lpstr>
      <vt:lpstr>Ergonomic keyboards: split models</vt:lpstr>
      <vt:lpstr>Other keyboard models of note:</vt:lpstr>
      <vt:lpstr>Ergonomic mice: vertical and adjustable models</vt:lpstr>
      <vt:lpstr>Ergonomic mice: other models of note</vt:lpstr>
      <vt:lpstr>Dictation Technology</vt:lpstr>
      <vt:lpstr>Dictation</vt:lpstr>
      <vt:lpstr>Types of Dictation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Assistive Technology Using AT to Create Comfort in Hybrid Work IT Partners Conference June 20, 2023</dc:title>
  <cp:lastModifiedBy>Kate Quinn</cp:lastModifiedBy>
  <cp:revision>1</cp:revision>
  <dcterms:modified xsi:type="dcterms:W3CDTF">2023-06-22T13:14:37Z</dcterms:modified>
</cp:coreProperties>
</file>